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0" r:id="rId7"/>
    <p:sldId id="272" r:id="rId8"/>
    <p:sldId id="259" r:id="rId9"/>
    <p:sldId id="266" r:id="rId10"/>
    <p:sldId id="271" r:id="rId11"/>
    <p:sldId id="273" r:id="rId12"/>
    <p:sldId id="281" r:id="rId13"/>
    <p:sldId id="274" r:id="rId14"/>
    <p:sldId id="276" r:id="rId15"/>
    <p:sldId id="279" r:id="rId16"/>
    <p:sldId id="278" r:id="rId17"/>
    <p:sldId id="263" r:id="rId18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1A3"/>
    <a:srgbClr val="99CB38"/>
    <a:srgbClr val="4FC58A"/>
    <a:srgbClr val="37A76F"/>
    <a:srgbClr val="0BDD84"/>
    <a:srgbClr val="083129"/>
    <a:srgbClr val="00E47C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A037F-E64C-4C41-913C-3BE28AD27BDF}" v="391" dt="2024-11-24T12:45:43.017"/>
    <p1510:client id="{066158E5-262A-4B82-8491-C1BC0D460B08}" v="249" dt="2024-11-23T20:06:35.574"/>
    <p1510:client id="{3CD20077-0E6B-4839-A758-D061F7D211AE}" v="214" dt="2024-11-24T10:38:07.147"/>
    <p1510:client id="{7E845724-DE28-483A-A8A6-FC89B0AF26DD}" v="9" dt="2024-11-24T09:33:05.966"/>
    <p1510:client id="{93AF0204-4C84-47BE-B17F-BC341196CD87}" v="1" dt="2024-11-24T12:37:32.324"/>
    <p1510:client id="{CCB4E724-8B93-45EF-8BA5-804AA2FF94C5}" v="537" dt="2024-11-24T12:27:22.389"/>
    <p1510:client id="{D7DFA1B2-3575-4B89-958F-A3D0C8B04EA7}" v="43" dt="2024-11-24T10:24:10.505"/>
    <p1510:client id="{DE32107C-D16A-4AAE-B8DB-1CBCC5B549DC}" v="216" dt="2024-11-24T09:16:52.066"/>
    <p1510:client id="{E05A9577-3F71-4FD5-B068-0C8ED30CC2A2}" v="3655" dt="2024-11-24T12:46:14.644"/>
    <p1510:client id="{F46CA82E-A3BA-4F0F-BE20-703E43C51896}" v="56" dt="2024-11-24T12:33:59.598"/>
    <p1510:client id="{FF5943A9-19FA-4FB6-AC4C-B9A75121C113}" v="355" dt="2024-11-24T11:34:50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2" autoAdjust="0"/>
    <p:restoredTop sz="94598" autoAdjust="0"/>
  </p:normalViewPr>
  <p:slideViewPr>
    <p:cSldViewPr snapToGrid="0" showGuides="1">
      <p:cViewPr varScale="1">
        <p:scale>
          <a:sx n="102" d="100"/>
          <a:sy n="102" d="100"/>
        </p:scale>
        <p:origin x="13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68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A4F8C-E918-4AA2-B7D6-8BA3DF09F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2EAE0-7046-43A4-A1B0-62E783DBF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E78637-9866-472C-B827-FE74ABBD3EA1}" type="datetime1">
              <a:rPr lang="en-GB" smtClean="0"/>
              <a:t>23/11/2024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D107-515E-4AFF-A175-895B266E3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2CA95-5884-4688-8B0C-37914EB10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490F62-96B5-44BE-A8A5-3DEBC6A2B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0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BE3B7A-5542-440A-B7CD-5AB6A17E6EFE}" type="datetime1">
              <a:rPr lang="en-GB" noProof="0" smtClean="0"/>
              <a:t>23/11/2024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3359F2-43EF-4812-9DC0-98C0B1A406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683A-F92F-4395-FD39-1B6C6ADF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326A5-7293-944D-E6A5-11BDFACD4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F9E2E-A4C8-26CC-3F75-9FB5280F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6F528-11F2-B9AF-AFAD-34FFE7726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673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AQUI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176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63359F2-43EF-4812-9DC0-98C0B1A406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7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9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D61-2BBA-80F2-550A-83D247C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3F687-7B47-CCB5-D086-257088F1F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4489B-118D-9E33-76AF-B47532016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BB29-1531-C3E9-6E55-1C75BCE09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26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9F2B9-8547-EDD2-67FE-B760B281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285F1-0AE9-87B5-A896-4535112CB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5DF17-C64A-70E7-3F2E-5BFA741E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23A6A-BAAD-663D-B8DD-B330C388E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1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AQUI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5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0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0C4A9-6C36-47AE-1BA1-6A8387CD6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1CC7C-F2E6-1B68-AEAD-64F447361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2BF05-8DD3-255A-56F6-4F46A3436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FA8A-B7C2-66CD-6790-432C0D469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55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24C6-4A37-7DCB-483E-60AF0CA7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878F7-71D2-C0E3-71D0-013E9E17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76F26-CC6E-80FB-2DB3-01E6A1F38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2FF56-4413-0A28-54C5-079631A8A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3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662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27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58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AD51A-C189-143A-8310-01FD4E40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D8A23-0C61-10E7-8FA2-EAE934594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964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478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43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1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3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78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9435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380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3254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37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98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8711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9840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4274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61857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380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7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6473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9960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osic-pulmonary-fibrosis-progression/dat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970329"/>
            <a:ext cx="7982272" cy="1499616"/>
          </a:xfrm>
        </p:spPr>
        <p:txBody>
          <a:bodyPr rtlCol="0">
            <a:normAutofit fontScale="90000"/>
          </a:bodyPr>
          <a:lstStyle/>
          <a:p>
            <a:r>
              <a:rPr lang="en-GB" sz="5400" b="1" dirty="0">
                <a:solidFill>
                  <a:srgbClr val="44C1A3"/>
                </a:solidFill>
              </a:rPr>
              <a:t>L</a:t>
            </a:r>
            <a:r>
              <a:rPr lang="en-GB" sz="4400" b="1" dirty="0">
                <a:solidFill>
                  <a:srgbClr val="44C1A3"/>
                </a:solidFill>
              </a:rPr>
              <a:t>UNG</a:t>
            </a:r>
            <a:r>
              <a:rPr lang="en-GB" sz="5400" b="1" dirty="0">
                <a:solidFill>
                  <a:srgbClr val="44C1A3"/>
                </a:solidFill>
              </a:rPr>
              <a:t>H</a:t>
            </a:r>
            <a:r>
              <a:rPr lang="en-GB" sz="4400" b="1" dirty="0">
                <a:solidFill>
                  <a:srgbClr val="44C1A3"/>
                </a:solidFill>
              </a:rPr>
              <a:t>ELP</a:t>
            </a:r>
            <a:br>
              <a:rPr lang="en-GB" dirty="0"/>
            </a:br>
            <a:r>
              <a:rPr lang="en-GB" sz="2400" dirty="0"/>
              <a:t>OPTIMIZANDO EL DIAGNÓSTICO PULMONAR </a:t>
            </a:r>
            <a:br>
              <a:rPr lang="en-GB" sz="2400" dirty="0"/>
            </a:br>
            <a:r>
              <a:rPr lang="en-GB" sz="2400" dirty="0"/>
              <a:t>CON MULTIPLES MODELOS DE IA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GB" b="1"/>
              <a:t>Group 9 – Hermanos Pedrosa</a:t>
            </a:r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Primer semestre de 2024: Boehringer Ingelheim avanza a buen ritmo en su  desarrollo de productos y alcanza importantes hitos - Axon Comunicacion.  Expertos en soluciones integrales.">
            <a:extLst>
              <a:ext uri="{FF2B5EF4-FFF2-40B4-BE49-F238E27FC236}">
                <a16:creationId xmlns:a16="http://schemas.microsoft.com/office/drawing/2014/main" id="{E064CF42-0A12-C47B-826F-25F92C8F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52" y="966104"/>
            <a:ext cx="3303222" cy="1005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EB2-62DE-9CB2-735F-BC7219D1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8DE-77AB-2FDC-8D79-F2A3C86C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 anchor="b">
            <a:normAutofit/>
          </a:bodyPr>
          <a:lstStyle/>
          <a:p>
            <a:pPr rtl="0"/>
            <a:r>
              <a:rPr lang="es-PR" b="1"/>
              <a:t>APP Para personal medico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FCE51D-04CD-1F16-17C3-8233381F4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anchor="ctr">
            <a:normAutofit/>
          </a:bodyPr>
          <a:lstStyle/>
          <a:p>
            <a:r>
              <a:rPr lang="es-ES_tradnl" dirty="0"/>
              <a:t>De datos a acciones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6A19DC16-3148-C916-97B7-9E239F49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2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984C4C-086D-50BA-047E-3B08455A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7259"/>
          <a:stretch/>
        </p:blipFill>
        <p:spPr bwMode="auto">
          <a:xfrm>
            <a:off x="6254496" y="3081528"/>
            <a:ext cx="5486400" cy="331012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78F257-5EFA-61EE-ADB7-EE857F0A228E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  <p:sp>
        <p:nvSpPr>
          <p:cNvPr id="1033" name="Date Placeholder 6" hidden="1">
            <a:extLst>
              <a:ext uri="{FF2B5EF4-FFF2-40B4-BE49-F238E27FC236}">
                <a16:creationId xmlns:a16="http://schemas.microsoft.com/office/drawing/2014/main" id="{384B0A76-8BBE-547E-C221-15443A51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 hidden="1">
            <a:extLst>
              <a:ext uri="{FF2B5EF4-FFF2-40B4-BE49-F238E27FC236}">
                <a16:creationId xmlns:a16="http://schemas.microsoft.com/office/drawing/2014/main" id="{FF1CA18D-AFEA-F87D-083B-B8AD5A8D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090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3A89-2BE3-E5B7-7D90-39ABCFB2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0E2EB0D-B9CE-0121-125F-01DC1A3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55" y="5093816"/>
            <a:ext cx="3578607" cy="1561426"/>
          </a:xfrm>
          <a:prstGeom prst="roundRect">
            <a:avLst>
              <a:gd name="adj" fmla="val 80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ECD0EEF-48BF-CFCD-32C9-42C01F1D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748" y="5093816"/>
            <a:ext cx="3335421" cy="1561426"/>
          </a:xfrm>
          <a:prstGeom prst="roundRect">
            <a:avLst>
              <a:gd name="adj" fmla="val 39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15B101-527D-02D5-E746-35C2B13EE8CE}"/>
              </a:ext>
            </a:extLst>
          </p:cNvPr>
          <p:cNvSpPr/>
          <p:nvPr/>
        </p:nvSpPr>
        <p:spPr>
          <a:xfrm>
            <a:off x="6263022" y="1994178"/>
            <a:ext cx="4213249" cy="2869646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3FD0-7249-194A-DA5E-F33A4AECB665}"/>
              </a:ext>
            </a:extLst>
          </p:cNvPr>
          <p:cNvSpPr/>
          <p:nvPr/>
        </p:nvSpPr>
        <p:spPr>
          <a:xfrm>
            <a:off x="1115835" y="1994178"/>
            <a:ext cx="4213249" cy="2869646"/>
          </a:xfrm>
          <a:prstGeom prst="roundRect">
            <a:avLst>
              <a:gd name="adj" fmla="val 11300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90E54-B969-D64C-B704-113C0D2D3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19331" y="2033140"/>
            <a:ext cx="3700938" cy="1103660"/>
          </a:xfrm>
        </p:spPr>
        <p:txBody>
          <a:bodyPr/>
          <a:lstStyle/>
          <a:p>
            <a:pPr algn="ctr"/>
            <a:r>
              <a:rPr lang="es-ES_tradnl" sz="1800" b="1" dirty="0">
                <a:solidFill>
                  <a:schemeClr val="accent5">
                    <a:lumMod val="75000"/>
                  </a:schemeClr>
                </a:solidFill>
              </a:rPr>
              <a:t>Centralización de datos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6580A4-68F3-E4B6-1740-E85FECB3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>
            <a:normAutofit/>
          </a:bodyPr>
          <a:lstStyle/>
          <a:p>
            <a:r>
              <a:rPr lang="es-NI" sz="3600" b="1" dirty="0">
                <a:solidFill>
                  <a:srgbClr val="44C1A3"/>
                </a:solidFill>
              </a:rPr>
              <a:t>APP</a:t>
            </a:r>
            <a:endParaRPr lang="es-NI" sz="2000" dirty="0">
              <a:solidFill>
                <a:srgbClr val="44C1A3"/>
              </a:solidFill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B988684-ECE0-B6D4-C251-194893262188}"/>
              </a:ext>
            </a:extLst>
          </p:cNvPr>
          <p:cNvSpPr txBox="1">
            <a:spLocks/>
          </p:cNvSpPr>
          <p:nvPr/>
        </p:nvSpPr>
        <p:spPr>
          <a:xfrm>
            <a:off x="1115835" y="1307990"/>
            <a:ext cx="421324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NI" b="1" dirty="0"/>
              <a:t>Visión GENERAL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94EBC26-EE73-734F-515E-EFDE540932CB}"/>
              </a:ext>
            </a:extLst>
          </p:cNvPr>
          <p:cNvSpPr txBox="1">
            <a:spLocks/>
          </p:cNvSpPr>
          <p:nvPr/>
        </p:nvSpPr>
        <p:spPr>
          <a:xfrm>
            <a:off x="1413117" y="2955248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 dirty="0">
                <a:solidFill>
                  <a:schemeClr val="accent5">
                    <a:lumMod val="75000"/>
                  </a:schemeClr>
                </a:solidFill>
              </a:rPr>
              <a:t>Priorización rápida de los peores diagnósticos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0D7C692-3D09-7F08-0DE7-81D851C44E07}"/>
              </a:ext>
            </a:extLst>
          </p:cNvPr>
          <p:cNvSpPr txBox="1">
            <a:spLocks/>
          </p:cNvSpPr>
          <p:nvPr/>
        </p:nvSpPr>
        <p:spPr>
          <a:xfrm>
            <a:off x="1297000" y="3806681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 dirty="0">
                <a:solidFill>
                  <a:schemeClr val="accent5">
                    <a:lumMod val="75000"/>
                  </a:schemeClr>
                </a:solidFill>
              </a:rPr>
              <a:t>Listado de pacientes 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3732369-3AD8-45DD-434B-FB3282BD4B06}"/>
              </a:ext>
            </a:extLst>
          </p:cNvPr>
          <p:cNvSpPr txBox="1">
            <a:spLocks/>
          </p:cNvSpPr>
          <p:nvPr/>
        </p:nvSpPr>
        <p:spPr>
          <a:xfrm>
            <a:off x="6568855" y="2033140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 dirty="0">
                <a:solidFill>
                  <a:schemeClr val="accent5">
                    <a:lumMod val="75000"/>
                  </a:schemeClr>
                </a:solidFill>
              </a:rPr>
              <a:t>Probabilidad que el paciente desarrolle la enfermedad</a:t>
            </a:r>
          </a:p>
        </p:txBody>
      </p:sp>
      <p:sp>
        <p:nvSpPr>
          <p:cNvPr id="24" name="Title 11">
            <a:extLst>
              <a:ext uri="{FF2B5EF4-FFF2-40B4-BE49-F238E27FC236}">
                <a16:creationId xmlns:a16="http://schemas.microsoft.com/office/drawing/2014/main" id="{03569D9A-B461-47FF-6BF6-AAB4882136E6}"/>
              </a:ext>
            </a:extLst>
          </p:cNvPr>
          <p:cNvSpPr txBox="1">
            <a:spLocks/>
          </p:cNvSpPr>
          <p:nvPr/>
        </p:nvSpPr>
        <p:spPr>
          <a:xfrm>
            <a:off x="6263022" y="1307990"/>
            <a:ext cx="421324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NI" b="1" dirty="0"/>
              <a:t>Visión ESPECIFICA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CFBCC7-2AEA-4B8E-9B9B-A38199C9785E}"/>
              </a:ext>
            </a:extLst>
          </p:cNvPr>
          <p:cNvSpPr txBox="1">
            <a:spLocks/>
          </p:cNvSpPr>
          <p:nvPr/>
        </p:nvSpPr>
        <p:spPr>
          <a:xfrm>
            <a:off x="6568855" y="2969995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 dirty="0">
                <a:solidFill>
                  <a:schemeClr val="accent5">
                    <a:lumMod val="75000"/>
                  </a:schemeClr>
                </a:solidFill>
              </a:rPr>
              <a:t>Explicación de los resultados en lenguaje natural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251B541-8B93-F8B3-49B4-7CE469047985}"/>
              </a:ext>
            </a:extLst>
          </p:cNvPr>
          <p:cNvSpPr txBox="1">
            <a:spLocks/>
          </p:cNvSpPr>
          <p:nvPr/>
        </p:nvSpPr>
        <p:spPr>
          <a:xfrm>
            <a:off x="6568855" y="3875160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 dirty="0">
                <a:solidFill>
                  <a:schemeClr val="accent5">
                    <a:lumMod val="75000"/>
                  </a:schemeClr>
                </a:solidFill>
              </a:rPr>
              <a:t>Animación del TAC</a:t>
            </a:r>
          </a:p>
        </p:txBody>
      </p:sp>
    </p:spTree>
    <p:extLst>
      <p:ext uri="{BB962C8B-B14F-4D97-AF65-F5344CB8AC3E}">
        <p14:creationId xmlns:p14="http://schemas.microsoft.com/office/powerpoint/2010/main" val="337965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4DF1-2CCE-E79A-1175-DFD59077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7B6DA-A5DF-0D58-15DE-AF015997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>
            <a:normAutofit/>
          </a:bodyPr>
          <a:lstStyle/>
          <a:p>
            <a:r>
              <a:rPr lang="es-NI" sz="3600" b="1" dirty="0">
                <a:solidFill>
                  <a:srgbClr val="44C1A3"/>
                </a:solidFill>
              </a:rPr>
              <a:t>Siguientes pasos</a:t>
            </a:r>
            <a:endParaRPr lang="es-NI" sz="2000" dirty="0">
              <a:solidFill>
                <a:srgbClr val="44C1A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BFFA-0EEE-4A92-F13B-4DD8C523D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46679" y="1733593"/>
            <a:ext cx="9301410" cy="338597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s-ES" sz="2800" dirty="0"/>
              <a:t>Integrar las visiones generales y específicas en un enfoque unificado. </a:t>
            </a:r>
          </a:p>
          <a:p>
            <a:pPr marL="514350" indent="-514350">
              <a:buAutoNum type="arabicPeriod"/>
            </a:pPr>
            <a:r>
              <a:rPr lang="es-ES" sz="2800" dirty="0"/>
              <a:t>Ajustar el modelo de visión por computadora (CV) para delimitar con precisión las zonas afectadas. </a:t>
            </a:r>
          </a:p>
          <a:p>
            <a:pPr marL="514350" indent="-514350">
              <a:buAutoNum type="arabicPeriod"/>
            </a:pPr>
            <a:r>
              <a:rPr lang="es-ES" sz="2800" dirty="0"/>
              <a:t>Obtener más imágenes para mejorar el entrenamiento del modelo.</a:t>
            </a:r>
          </a:p>
          <a:p>
            <a:pPr marL="514350" indent="-514350">
              <a:buAutoNum type="arabicPeriod"/>
            </a:pPr>
            <a:r>
              <a:rPr lang="es-ES" sz="2800" dirty="0"/>
              <a:t>Hacer más fine-</a:t>
            </a:r>
            <a:r>
              <a:rPr lang="es-ES" sz="2800" dirty="0" err="1"/>
              <a:t>tunning</a:t>
            </a:r>
            <a:r>
              <a:rPr lang="es-ES" sz="2800" dirty="0"/>
              <a:t> al LLM con más tiempo</a:t>
            </a:r>
            <a:r>
              <a:rPr lang="es-ES" sz="2800"/>
              <a:t> para conseguir informes más </a:t>
            </a:r>
            <a:endParaRPr lang="es-BO" sz="2800" dirty="0"/>
          </a:p>
        </p:txBody>
      </p:sp>
    </p:spTree>
    <p:extLst>
      <p:ext uri="{BB962C8B-B14F-4D97-AF65-F5344CB8AC3E}">
        <p14:creationId xmlns:p14="http://schemas.microsoft.com/office/powerpoint/2010/main" val="222722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61" y="646118"/>
            <a:ext cx="3466146" cy="550265"/>
          </a:xfrm>
        </p:spPr>
        <p:txBody>
          <a:bodyPr rtlCol="0">
            <a:noAutofit/>
          </a:bodyPr>
          <a:lstStyle/>
          <a:p>
            <a:pPr rtl="0"/>
            <a:r>
              <a:rPr lang="en-GB" sz="3200" b="1" dirty="0">
                <a:solidFill>
                  <a:srgbClr val="44C1A3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6" y="1351079"/>
            <a:ext cx="11471548" cy="4127369"/>
          </a:xfrm>
        </p:spPr>
        <p:txBody>
          <a:bodyPr rtlCol="0">
            <a:normAutofit/>
          </a:bodyPr>
          <a:lstStyle/>
          <a:p>
            <a:pPr algn="l" fontAlgn="base"/>
            <a:r>
              <a:rPr lang="en-GB" sz="1700" dirty="0">
                <a:solidFill>
                  <a:srgbClr val="505050"/>
                </a:solidFill>
                <a:latin typeface="NexusSansPro"/>
              </a:rPr>
              <a:t>[1] M.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Demetds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, A.U. Wells, J.M.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Antó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, et al. Interstitial lung diseases: An epidemiological overview.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Eur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 Respir J, 18 (2001), pp. 2S-16S</a:t>
            </a:r>
          </a:p>
          <a:p>
            <a:pPr fontAlgn="base"/>
            <a:r>
              <a:rPr lang="en-GB" sz="1700" dirty="0">
                <a:solidFill>
                  <a:srgbClr val="505050"/>
                </a:solidFill>
                <a:latin typeface="NexusSansPro"/>
              </a:rPr>
              <a:t>[2] Early diagnosis of idiopathic pulmonary fibrosis. J.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Ancocheaa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, , A.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Xaubetb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Servicio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 de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Neumología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, Hospital Universitario de la Princesa, Madrid,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España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Servicio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 de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Neumología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, Hospital Clinic, Barcelona,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España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. Elsevier Vol. 40.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Núm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. 3.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Páginas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 119-120</a:t>
            </a:r>
          </a:p>
          <a:p>
            <a:pPr algn="l" fontAlgn="base"/>
            <a:r>
              <a:rPr lang="en-GB" sz="1700" dirty="0">
                <a:solidFill>
                  <a:srgbClr val="505050"/>
                </a:solidFill>
                <a:latin typeface="NexusSansPro"/>
              </a:rPr>
              <a:t>[3] K.R. Flaherty, A.C. Andrei, T.E. King, et al. Idiopathic interstitial pneumonia: Do community and academic physicians agree on diagnosis?.  Am J </a:t>
            </a:r>
            <a:r>
              <a:rPr lang="en-GB" sz="1700" dirty="0" err="1">
                <a:solidFill>
                  <a:srgbClr val="505050"/>
                </a:solidFill>
                <a:latin typeface="NexusSansPro"/>
              </a:rPr>
              <a:t>RespirCrit</a:t>
            </a:r>
            <a:r>
              <a:rPr lang="en-GB" sz="1700" dirty="0">
                <a:solidFill>
                  <a:srgbClr val="505050"/>
                </a:solidFill>
                <a:latin typeface="NexusSansPro"/>
              </a:rPr>
              <a:t> Care Med, 175 (2007), pp. 1054-1060</a:t>
            </a:r>
          </a:p>
          <a:p>
            <a:pPr fontAlgn="base"/>
            <a:r>
              <a:rPr lang="en-GB" sz="1700" dirty="0">
                <a:solidFill>
                  <a:srgbClr val="505050"/>
                </a:solidFill>
                <a:latin typeface="NexusSansPro"/>
              </a:rPr>
              <a:t>[4]</a:t>
            </a:r>
            <a:r>
              <a:rPr lang="es-ES" sz="1700" dirty="0">
                <a:solidFill>
                  <a:srgbClr val="505050"/>
                </a:solidFill>
                <a:latin typeface="NexusSansPro"/>
              </a:rPr>
              <a:t> A. </a:t>
            </a:r>
            <a:r>
              <a:rPr lang="es-ES" sz="1700" dirty="0" err="1">
                <a:solidFill>
                  <a:srgbClr val="505050"/>
                </a:solidFill>
                <a:latin typeface="NexusSansPro"/>
              </a:rPr>
              <a:t>Xaubet</a:t>
            </a:r>
            <a:r>
              <a:rPr lang="es-ES" sz="1700" dirty="0">
                <a:solidFill>
                  <a:srgbClr val="505050"/>
                </a:solidFill>
                <a:latin typeface="NexusSansPro"/>
              </a:rPr>
              <a:t>, J. Ancochea, E. Bollo, et al. Normativa sobre el diagnóstico y tratamiento de la fibrosis pulmonar idiopática. </a:t>
            </a:r>
            <a:r>
              <a:rPr lang="es-ES" sz="1700" dirty="0" err="1">
                <a:solidFill>
                  <a:srgbClr val="505050"/>
                </a:solidFill>
                <a:latin typeface="NexusSansPro"/>
              </a:rPr>
              <a:t>Arch</a:t>
            </a:r>
            <a:r>
              <a:rPr lang="es-ES" sz="1700" dirty="0">
                <a:solidFill>
                  <a:srgbClr val="505050"/>
                </a:solidFill>
                <a:latin typeface="NexusSansPro"/>
              </a:rPr>
              <a:t> </a:t>
            </a:r>
            <a:r>
              <a:rPr lang="es-ES" sz="1700" dirty="0" err="1">
                <a:solidFill>
                  <a:srgbClr val="505050"/>
                </a:solidFill>
                <a:latin typeface="NexusSansPro"/>
              </a:rPr>
              <a:t>Bronconeumol</a:t>
            </a:r>
            <a:r>
              <a:rPr lang="es-ES" sz="1700" dirty="0">
                <a:solidFill>
                  <a:srgbClr val="505050"/>
                </a:solidFill>
                <a:latin typeface="NexusSansPro"/>
              </a:rPr>
              <a:t>, 49 (2013), pp. 319-320</a:t>
            </a:r>
          </a:p>
          <a:p>
            <a:pPr fontAlgn="base"/>
            <a:r>
              <a:rPr lang="es-ES" sz="1700" dirty="0">
                <a:solidFill>
                  <a:srgbClr val="505050"/>
                </a:solidFill>
                <a:latin typeface="NexusSansPro"/>
              </a:rPr>
              <a:t>[5] </a:t>
            </a:r>
            <a:r>
              <a:rPr lang="es-ES" sz="1700" dirty="0">
                <a:solidFill>
                  <a:srgbClr val="505050"/>
                </a:solidFill>
                <a:latin typeface="NexusSansPro"/>
                <a:hlinkClick r:id="rId3"/>
              </a:rPr>
              <a:t>https://www.kaggle.com/competitions/osic-pulmonary-fibrosis-progression/data</a:t>
            </a:r>
            <a:endParaRPr lang="es-ES" sz="1700" dirty="0">
              <a:solidFill>
                <a:srgbClr val="505050"/>
              </a:solidFill>
              <a:latin typeface="NexusSansPro"/>
            </a:endParaRPr>
          </a:p>
          <a:p>
            <a:pPr fontAlgn="base"/>
            <a:endParaRPr lang="en-GB" sz="1700" dirty="0">
              <a:solidFill>
                <a:srgbClr val="505050"/>
              </a:solidFill>
              <a:latin typeface="NexusSansPro"/>
            </a:endParaRPr>
          </a:p>
          <a:p>
            <a:pPr algn="just">
              <a:buClr>
                <a:srgbClr val="00B050"/>
              </a:buClr>
            </a:pPr>
            <a:endParaRPr lang="en-GB" sz="2000" dirty="0">
              <a:solidFill>
                <a:srgbClr val="404040"/>
              </a:solidFill>
              <a:ea typeface="+mn-lt"/>
              <a:cs typeface="Arial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174766-9DFA-4FE2-802E-A1E97945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2024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60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759161" cy="1188720"/>
          </a:xfrm>
        </p:spPr>
        <p:txBody>
          <a:bodyPr rtlCol="0"/>
          <a:lstStyle/>
          <a:p>
            <a:pPr rtl="0"/>
            <a:r>
              <a:rPr lang="en-GB" b="1" err="1"/>
              <a:t>Muchas</a:t>
            </a:r>
            <a:r>
              <a:rPr lang="en-GB" b="1"/>
              <a:t> gracias!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2AA6-9E74-43FC-B452-142C7571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GB" dirty="0">
                <a:latin typeface="Gill Sans MT" panose="020B0502020104020203"/>
              </a:rPr>
              <a:t>Jordi Solé</a:t>
            </a:r>
          </a:p>
          <a:p>
            <a:r>
              <a:rPr lang="en-GB" dirty="0">
                <a:latin typeface="Gill Sans MT" panose="020B0502020104020203"/>
              </a:rPr>
              <a:t>Ezequiel Rivero</a:t>
            </a:r>
          </a:p>
          <a:p>
            <a:r>
              <a:rPr lang="en-GB" dirty="0">
                <a:latin typeface="Gill Sans MT" panose="020B0502020104020203"/>
              </a:rPr>
              <a:t>Pablo </a:t>
            </a:r>
            <a:r>
              <a:rPr lang="en-GB" dirty="0" err="1">
                <a:latin typeface="Gill Sans MT" panose="020B0502020104020203"/>
              </a:rPr>
              <a:t>Pertusa</a:t>
            </a:r>
            <a:endParaRPr lang="en-GB" dirty="0">
              <a:latin typeface="Gill Sans MT" panose="020B0502020104020203"/>
            </a:endParaRPr>
          </a:p>
          <a:p>
            <a:r>
              <a:rPr lang="en-GB" dirty="0">
                <a:latin typeface="Gill Sans MT" panose="020B0502020104020203"/>
              </a:rPr>
              <a:t>Jan Solé</a:t>
            </a:r>
          </a:p>
          <a:p>
            <a:pPr>
              <a:lnSpc>
                <a:spcPct val="90000"/>
              </a:lnSpc>
            </a:pPr>
            <a:r>
              <a:rPr lang="en-GB" dirty="0">
                <a:latin typeface="Gill Sans MT" panose="020B0502020104020203"/>
              </a:rPr>
              <a:t>Santiago </a:t>
            </a:r>
            <a:r>
              <a:rPr lang="en-GB" dirty="0" err="1">
                <a:latin typeface="Gill Sans MT" panose="020B0502020104020203"/>
              </a:rPr>
              <a:t>Alajarín</a:t>
            </a:r>
            <a:endParaRPr lang="en-GB" dirty="0">
              <a:latin typeface="Gill Sans MT" panose="020B0502020104020203"/>
            </a:endParaRPr>
          </a:p>
          <a:p>
            <a:endParaRPr lang="en-GB" dirty="0"/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/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4000" b="1" dirty="0">
                <a:solidFill>
                  <a:srgbClr val="44C1A3"/>
                </a:solidFill>
              </a:rPr>
              <a:t>Agenda</a:t>
            </a:r>
            <a:r>
              <a:rPr lang="en-GB" sz="3600" b="1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2800" u="sng"/>
              <a:t>Objetivo</a:t>
            </a:r>
            <a:endParaRPr lang="en-GB" sz="2800" u="sng" dirty="0"/>
          </a:p>
          <a:p>
            <a:pPr rtl="0"/>
            <a:r>
              <a:rPr lang="en-GB" sz="2800" u="sng"/>
              <a:t>Solución</a:t>
            </a:r>
            <a:r>
              <a:rPr lang="en-GB" sz="2800" u="sng" dirty="0"/>
              <a:t> con AI</a:t>
            </a:r>
          </a:p>
          <a:p>
            <a:pPr rtl="0"/>
            <a:r>
              <a:rPr lang="en-GB" sz="2800" u="sng"/>
              <a:t>Aplicación</a:t>
            </a:r>
            <a:endParaRPr lang="en-GB" sz="2800" u="sng" dirty="0"/>
          </a:p>
          <a:p>
            <a:pPr rtl="0"/>
            <a:endParaRPr lang="en-GB" sz="2800" u="sng" dirty="0"/>
          </a:p>
        </p:txBody>
      </p:sp>
      <p:pic>
        <p:nvPicPr>
          <p:cNvPr id="7" name="Picture Placeholder 6" descr="A stethoscope 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/>
      </p:pic>
      <p:pic>
        <p:nvPicPr>
          <p:cNvPr id="9" name="Picture Placeholder 8" descr="Doctors in surgery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/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DFAC773-B88D-4D58-9F49-43222F2F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D8F9-C163-E0CE-A369-6EA9E432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803-3238-EA20-87AB-B81BF3B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96" y="635953"/>
            <a:ext cx="11029616" cy="987552"/>
          </a:xfrm>
        </p:spPr>
        <p:txBody>
          <a:bodyPr rtlCol="0">
            <a:normAutofit/>
          </a:bodyPr>
          <a:lstStyle/>
          <a:p>
            <a:pPr rtl="0"/>
            <a:r>
              <a:rPr lang="en-GB" sz="4000" b="1">
                <a:solidFill>
                  <a:srgbClr val="44C1A3"/>
                </a:solidFill>
              </a:rPr>
              <a:t>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CB79-8861-DCC6-B269-0987C53B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80792-B7D8-8151-26AA-30060231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BBBCC-39FA-7B68-FF98-B2DD2334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73" y="2000362"/>
            <a:ext cx="7413523" cy="37533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DC7FFF-C1A3-ED59-199F-8C4EF2CEC003}"/>
              </a:ext>
            </a:extLst>
          </p:cNvPr>
          <p:cNvGrpSpPr/>
          <p:nvPr/>
        </p:nvGrpSpPr>
        <p:grpSpPr>
          <a:xfrm>
            <a:off x="406096" y="2672038"/>
            <a:ext cx="2040329" cy="756962"/>
            <a:chOff x="5913" y="2141305"/>
            <a:chExt cx="2040329" cy="75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B52207-C089-4A2A-25A9-BEC5DAA790A7}"/>
                </a:ext>
              </a:extLst>
            </p:cNvPr>
            <p:cNvSpPr/>
            <p:nvPr/>
          </p:nvSpPr>
          <p:spPr>
            <a:xfrm>
              <a:off x="5913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534D53-3A3E-F83E-4820-FD9713D3781C}"/>
                </a:ext>
              </a:extLst>
            </p:cNvPr>
            <p:cNvSpPr txBox="1"/>
            <p:nvPr/>
          </p:nvSpPr>
          <p:spPr>
            <a:xfrm>
              <a:off x="5913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Jordi Solé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</a:rPr>
                <a:t>Senior Data Scientist</a:t>
              </a:r>
              <a:endParaRPr lang="en-GB" sz="1600" kern="1200" noProof="0">
                <a:solidFill>
                  <a:srgbClr val="44C1A3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15D89C-FC9A-68C8-1CAC-744DD0229BF0}"/>
              </a:ext>
            </a:extLst>
          </p:cNvPr>
          <p:cNvGrpSpPr/>
          <p:nvPr/>
        </p:nvGrpSpPr>
        <p:grpSpPr>
          <a:xfrm>
            <a:off x="4762122" y="1201626"/>
            <a:ext cx="2843829" cy="756962"/>
            <a:chOff x="2250361" y="2141305"/>
            <a:chExt cx="2395278" cy="7569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C1C97C-9B1B-341D-E997-651A7A402DAC}"/>
                </a:ext>
              </a:extLst>
            </p:cNvPr>
            <p:cNvSpPr/>
            <p:nvPr/>
          </p:nvSpPr>
          <p:spPr>
            <a:xfrm>
              <a:off x="2250361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85C71-89A5-0DAE-8FF3-B380E9E168B1}"/>
                </a:ext>
              </a:extLst>
            </p:cNvPr>
            <p:cNvSpPr txBox="1"/>
            <p:nvPr/>
          </p:nvSpPr>
          <p:spPr>
            <a:xfrm>
              <a:off x="2250361" y="2141305"/>
              <a:ext cx="2395278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 dirty="0">
                  <a:latin typeface="Gill Sans MT" panose="020B0502020104020203"/>
                </a:rPr>
                <a:t>Ezequiel Rivero, PhD</a:t>
              </a:r>
              <a:endParaRPr lang="en-GB" sz="1800" b="1" kern="1200" noProof="0" dirty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 dirty="0">
                  <a:solidFill>
                    <a:srgbClr val="44C1A3"/>
                  </a:solidFill>
                  <a:latin typeface="Calibri"/>
                  <a:cs typeface="Calibri"/>
                </a:rPr>
                <a:t>Data Scientist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9885E-7893-2AD1-E42D-DC7A02186401}"/>
              </a:ext>
            </a:extLst>
          </p:cNvPr>
          <p:cNvGrpSpPr/>
          <p:nvPr/>
        </p:nvGrpSpPr>
        <p:grpSpPr>
          <a:xfrm>
            <a:off x="9902276" y="2672038"/>
            <a:ext cx="2040329" cy="756962"/>
            <a:chOff x="4494810" y="2141305"/>
            <a:chExt cx="2040329" cy="7569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CEEBE7-48D5-FD3B-10C6-172DCD8A81C3}"/>
                </a:ext>
              </a:extLst>
            </p:cNvPr>
            <p:cNvSpPr/>
            <p:nvPr/>
          </p:nvSpPr>
          <p:spPr>
            <a:xfrm>
              <a:off x="4494810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03598E-E8FA-39E7-69EE-943321772122}"/>
                </a:ext>
              </a:extLst>
            </p:cNvPr>
            <p:cNvSpPr txBox="1"/>
            <p:nvPr/>
          </p:nvSpPr>
          <p:spPr>
            <a:xfrm>
              <a:off x="4494810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 dirty="0">
                  <a:latin typeface="Gill Sans MT" panose="020B0502020104020203"/>
                </a:rPr>
                <a:t>Pablo </a:t>
              </a:r>
              <a:r>
                <a:rPr lang="en-GB" sz="1800" b="1" kern="1200" noProof="0" dirty="0" err="1">
                  <a:latin typeface="Gill Sans MT" panose="020B0502020104020203"/>
                </a:rPr>
                <a:t>Pertusa</a:t>
              </a:r>
              <a:endParaRPr lang="en-GB" sz="1800" b="1" kern="1200" noProof="0" dirty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 dirty="0">
                  <a:solidFill>
                    <a:srgbClr val="44C1A3"/>
                  </a:solidFill>
                  <a:latin typeface="Gill Sans MT" panose="020B0502020104020203"/>
                </a:rPr>
                <a:t>Data Science Student</a:t>
              </a:r>
              <a:endParaRPr lang="en-GB" sz="1600" kern="1200" noProof="0" dirty="0">
                <a:solidFill>
                  <a:srgbClr val="44C1A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DA785-5E01-A0E5-B905-D12FFE886482}"/>
              </a:ext>
            </a:extLst>
          </p:cNvPr>
          <p:cNvGrpSpPr/>
          <p:nvPr/>
        </p:nvGrpSpPr>
        <p:grpSpPr>
          <a:xfrm>
            <a:off x="3472044" y="5753749"/>
            <a:ext cx="2712091" cy="756962"/>
            <a:chOff x="6097574" y="2141305"/>
            <a:chExt cx="2712091" cy="7569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0E3E18-AA21-24EB-D71D-1CC1E7A4ABD5}"/>
                </a:ext>
              </a:extLst>
            </p:cNvPr>
            <p:cNvSpPr/>
            <p:nvPr/>
          </p:nvSpPr>
          <p:spPr>
            <a:xfrm>
              <a:off x="6739258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05B866-9DA4-9636-CA8E-5D78C7438698}"/>
                </a:ext>
              </a:extLst>
            </p:cNvPr>
            <p:cNvSpPr txBox="1"/>
            <p:nvPr/>
          </p:nvSpPr>
          <p:spPr>
            <a:xfrm>
              <a:off x="6097574" y="2141305"/>
              <a:ext cx="2712091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 dirty="0">
                  <a:latin typeface="Gill Sans MT" panose="020B0502020104020203"/>
                </a:rPr>
                <a:t>Jan Solé</a:t>
              </a:r>
              <a:endParaRPr lang="en-GB" sz="1800" b="1" kern="1200" noProof="0" dirty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 dirty="0">
                  <a:solidFill>
                    <a:srgbClr val="44C1A3"/>
                  </a:solidFill>
                  <a:latin typeface="Calibri"/>
                  <a:cs typeface="Calibri"/>
                </a:rPr>
                <a:t>Data </a:t>
              </a:r>
              <a:r>
                <a:rPr lang="en-GB" sz="1600" dirty="0">
                  <a:solidFill>
                    <a:srgbClr val="44C1A3"/>
                  </a:solidFill>
                  <a:latin typeface="Calibri"/>
                  <a:cs typeface="Calibri"/>
                </a:rPr>
                <a:t>Engineering</a:t>
              </a:r>
              <a:r>
                <a:rPr lang="en-GB" sz="1600" kern="1200" noProof="0" dirty="0">
                  <a:solidFill>
                    <a:srgbClr val="44C1A3"/>
                  </a:solidFill>
                  <a:latin typeface="Calibri"/>
                  <a:cs typeface="Calibri"/>
                </a:rPr>
                <a:t> Student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C3F4D6-5EBC-14BC-5C20-62BF11093F67}"/>
              </a:ext>
            </a:extLst>
          </p:cNvPr>
          <p:cNvGrpSpPr/>
          <p:nvPr/>
        </p:nvGrpSpPr>
        <p:grpSpPr>
          <a:xfrm>
            <a:off x="6315849" y="5753749"/>
            <a:ext cx="2454440" cy="756962"/>
            <a:chOff x="8983707" y="2141305"/>
            <a:chExt cx="2040329" cy="7569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33A12B-534C-35E8-8097-05E0F4B691F8}"/>
                </a:ext>
              </a:extLst>
            </p:cNvPr>
            <p:cNvSpPr/>
            <p:nvPr/>
          </p:nvSpPr>
          <p:spPr>
            <a:xfrm>
              <a:off x="8983707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2A06-51E3-DFE2-66C2-E1281E5737B7}"/>
                </a:ext>
              </a:extLst>
            </p:cNvPr>
            <p:cNvSpPr txBox="1"/>
            <p:nvPr/>
          </p:nvSpPr>
          <p:spPr>
            <a:xfrm>
              <a:off x="8983707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noProof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Santiago </a:t>
              </a:r>
              <a:r>
                <a:rPr lang="en-GB" b="1" kern="1200" noProof="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Alajarín</a:t>
              </a:r>
              <a:endParaRPr lang="en-GB" b="1" kern="1200" noProof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ill Sans MT" panose="020B0502020104020203"/>
                <a:ea typeface="+mn-ea"/>
                <a:cs typeface="+mn-cs"/>
              </a:endParaRPr>
            </a:p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noProof="0" dirty="0">
                  <a:solidFill>
                    <a:srgbClr val="44C1A3"/>
                  </a:solidFill>
                  <a:latin typeface="Gill Sans MT" panose="020B0502020104020203"/>
                  <a:ea typeface="+mn-ea"/>
                  <a:cs typeface="+mn-cs"/>
                </a:rPr>
                <a:t>Clinical Trial Manager</a:t>
              </a:r>
              <a:endParaRPr lang="en-GB" sz="1600" kern="1200" dirty="0">
                <a:solidFill>
                  <a:srgbClr val="44C1A3"/>
                </a:solidFill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50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74FC-5BB5-4E69-7EC6-F7D23329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F7D3-3005-B06F-38AA-D7FEF62AA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b">
            <a:normAutofit/>
          </a:bodyPr>
          <a:lstStyle/>
          <a:p>
            <a:r>
              <a:rPr lang="en-GB" sz="4000" b="1">
                <a:solidFill>
                  <a:srgbClr val="44C1A3"/>
                </a:solidFill>
              </a:rPr>
              <a:t>OBJETIVO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DEBA49-825D-B9AA-A587-D156592EBF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s-ES_tradnl" dirty="0"/>
              <a:t>Ayudar a pacientes y profesionales </a:t>
            </a:r>
            <a:r>
              <a:rPr lang="es-ES_tradnl"/>
              <a:t>sanitarios por</a:t>
            </a:r>
            <a:r>
              <a:rPr lang="es-ES_tradnl" dirty="0"/>
              <a:t> igual</a:t>
            </a:r>
          </a:p>
        </p:txBody>
      </p:sp>
      <p:sp>
        <p:nvSpPr>
          <p:cNvPr id="1033" name="Date Placeholder 6">
            <a:extLst>
              <a:ext uri="{FF2B5EF4-FFF2-40B4-BE49-F238E27FC236}">
                <a16:creationId xmlns:a16="http://schemas.microsoft.com/office/drawing/2014/main" id="{91856D6A-8BFA-75CA-D677-E312E9F9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2024</a:t>
            </a:r>
          </a:p>
        </p:txBody>
      </p:sp>
      <p:sp>
        <p:nvSpPr>
          <p:cNvPr id="1035" name="Slide Number Placeholder 7">
            <a:extLst>
              <a:ext uri="{FF2B5EF4-FFF2-40B4-BE49-F238E27FC236}">
                <a16:creationId xmlns:a16="http://schemas.microsoft.com/office/drawing/2014/main" id="{CEE446B0-EC75-8E08-EACD-33E80C18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pic>
        <p:nvPicPr>
          <p:cNvPr id="2050" name="Picture 2" descr="255,100+ Elderly Patient Stock Photos, Pictures &amp; Royalty-Free Images -  iStock | Doctor with elderly patient, Nurse with elderly patient, Elderly  male patient">
            <a:extLst>
              <a:ext uri="{FF2B5EF4-FFF2-40B4-BE49-F238E27FC236}">
                <a16:creationId xmlns:a16="http://schemas.microsoft.com/office/drawing/2014/main" id="{97A12F23-6901-D031-5FED-634B2DD4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0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tient Testimonials from Satisfied Patients at Prairie Spine">
            <a:extLst>
              <a:ext uri="{FF2B5EF4-FFF2-40B4-BE49-F238E27FC236}">
                <a16:creationId xmlns:a16="http://schemas.microsoft.com/office/drawing/2014/main" id="{F156B9FD-0478-8CDF-D275-CF576288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"/>
          <a:stretch/>
        </p:blipFill>
        <p:spPr bwMode="auto">
          <a:xfrm>
            <a:off x="625449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2F97AC-6560-9252-78E7-B09C7D6D0414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1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9509AF-DD8A-8558-D6C9-58D42C85911F}"/>
              </a:ext>
            </a:extLst>
          </p:cNvPr>
          <p:cNvSpPr/>
          <p:nvPr/>
        </p:nvSpPr>
        <p:spPr>
          <a:xfrm>
            <a:off x="710545" y="4019890"/>
            <a:ext cx="10619624" cy="2231151"/>
          </a:xfrm>
          <a:prstGeom prst="roundRect">
            <a:avLst>
              <a:gd name="adj" fmla="val 10609"/>
            </a:avLst>
          </a:prstGeom>
          <a:solidFill>
            <a:schemeClr val="bg1">
              <a:lumMod val="85000"/>
              <a:alpha val="64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14" y="1481516"/>
            <a:ext cx="11471548" cy="6224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buClr>
                <a:srgbClr val="00B050"/>
              </a:buClr>
            </a:pPr>
            <a:r>
              <a:rPr lang="es-419">
                <a:latin typeface="Gill Sans MT"/>
              </a:rPr>
              <a:t>La Fibrosis Pulmonar Idiopática (FPI) se define como un tipo específico de neumonía intersticial fibrosante crónica y progresiva, limitada al pulmón, de causa desconocida</a:t>
            </a:r>
            <a:endParaRPr lang="en-US">
              <a:latin typeface="Gill Sans MT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174766-9DFA-4FE2-802E-A1E97945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2024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FF67AC-F5A8-21A9-C95C-10A118A1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561" y="4099120"/>
            <a:ext cx="3074994" cy="2023841"/>
          </a:xfrm>
          <a:prstGeom prst="roundRect">
            <a:avLst>
              <a:gd name="adj" fmla="val 13917"/>
            </a:avLst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B6CCE1A-9100-47B8-9367-7C614E033E66}"/>
              </a:ext>
            </a:extLst>
          </p:cNvPr>
          <p:cNvSpPr txBox="1">
            <a:spLocks/>
          </p:cNvSpPr>
          <p:nvPr/>
        </p:nvSpPr>
        <p:spPr>
          <a:xfrm>
            <a:off x="964803" y="4497388"/>
            <a:ext cx="6313336" cy="1342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ES" sz="2000" b="1" i="0">
                <a:solidFill>
                  <a:srgbClr val="505050"/>
                </a:solidFill>
                <a:effectLst/>
                <a:latin typeface="Gill Sans MT"/>
              </a:rPr>
              <a:t>Por todo lo anterior, la FPI supone para el clínico un auténtico reto y su sospecha clínica y diagnóstico precoz resultan de especial </a:t>
            </a:r>
            <a:r>
              <a:rPr lang="es-ES" sz="2000" b="1">
                <a:solidFill>
                  <a:srgbClr val="505050"/>
                </a:solidFill>
                <a:latin typeface="Gill Sans MT"/>
              </a:rPr>
              <a:t>relevancia</a:t>
            </a:r>
            <a:r>
              <a:rPr lang="es-ES" sz="2000" b="1" baseline="30000">
                <a:solidFill>
                  <a:srgbClr val="505050"/>
                </a:solidFill>
                <a:latin typeface="Gill Sans MT"/>
              </a:rPr>
              <a:t>4</a:t>
            </a:r>
            <a:endParaRPr lang="en-GB" sz="2000" b="1" baseline="30000">
              <a:solidFill>
                <a:schemeClr val="tx1"/>
              </a:solidFill>
              <a:latin typeface="Gill Sans MT"/>
              <a:ea typeface="+mn-lt"/>
              <a:cs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1B86B9-4362-DF37-A358-C33193270591}"/>
              </a:ext>
            </a:extLst>
          </p:cNvPr>
          <p:cNvSpPr/>
          <p:nvPr/>
        </p:nvSpPr>
        <p:spPr>
          <a:xfrm>
            <a:off x="690769" y="2410395"/>
            <a:ext cx="3074400" cy="1308166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800">
                <a:solidFill>
                  <a:schemeClr val="bg1"/>
                </a:solidFill>
              </a:rPr>
              <a:t>Baja incidencia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>
                <a:solidFill>
                  <a:schemeClr val="bg1"/>
                </a:solidFill>
              </a:rPr>
              <a:t>(&lt;5casos/10.000habitantes)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7.000-12.000 pacientes 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en España</a:t>
            </a:r>
            <a:r>
              <a:rPr lang="en-GB" baseline="30000">
                <a:solidFill>
                  <a:schemeClr val="bg1"/>
                </a:solidFill>
                <a:latin typeface="inherit"/>
              </a:rPr>
              <a:t>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6445-D411-48A2-5C0D-C5A6A37D264D}"/>
              </a:ext>
            </a:extLst>
          </p:cNvPr>
          <p:cNvSpPr txBox="1"/>
          <p:nvPr/>
        </p:nvSpPr>
        <p:spPr>
          <a:xfrm>
            <a:off x="761948" y="2579484"/>
            <a:ext cx="293204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NI" sz="1800" b="1" dirty="0">
                <a:solidFill>
                  <a:schemeClr val="accent5">
                    <a:lumMod val="75000"/>
                  </a:schemeClr>
                </a:solidFill>
              </a:rPr>
              <a:t>Baja incidencia </a:t>
            </a:r>
            <a:r>
              <a:rPr lang="es-BO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s-NI" b="1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s-NI" dirty="0">
                <a:solidFill>
                  <a:schemeClr val="accent5">
                    <a:lumMod val="75000"/>
                  </a:schemeClr>
                </a:solidFill>
              </a:rPr>
              <a:t>(&lt;5casos /10.000habitantes) </a:t>
            </a:r>
            <a:r>
              <a:rPr lang="es-NI" sz="1800" dirty="0">
                <a:solidFill>
                  <a:schemeClr val="accent5">
                    <a:lumMod val="75000"/>
                  </a:schemeClr>
                </a:solidFill>
              </a:rPr>
              <a:t>7.000-12.000 pacientes en </a:t>
            </a:r>
            <a:r>
              <a:rPr lang="es-NI" dirty="0">
                <a:solidFill>
                  <a:schemeClr val="accent5">
                    <a:lumMod val="75000"/>
                  </a:schemeClr>
                </a:solidFill>
              </a:rPr>
              <a:t>España</a:t>
            </a:r>
            <a:r>
              <a:rPr lang="es-NI" baseline="30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s-NI" baseline="30000" dirty="0">
              <a:solidFill>
                <a:schemeClr val="accent5">
                  <a:lumMod val="75000"/>
                </a:schemeClr>
              </a:solidFill>
              <a:latin typeface="inheri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AA5DB3A-7AAD-08FA-D1EC-45D327AF7F09}"/>
              </a:ext>
            </a:extLst>
          </p:cNvPr>
          <p:cNvSpPr/>
          <p:nvPr/>
        </p:nvSpPr>
        <p:spPr>
          <a:xfrm>
            <a:off x="4473269" y="2410395"/>
            <a:ext cx="3074400" cy="1342898"/>
          </a:xfrm>
          <a:prstGeom prst="roundRect">
            <a:avLst/>
          </a:prstGeom>
          <a:noFill/>
          <a:ln w="38100">
            <a:solidFill>
              <a:srgbClr val="99C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E6431-5FE8-367E-5509-04D5DA47A282}"/>
              </a:ext>
            </a:extLst>
          </p:cNvPr>
          <p:cNvSpPr txBox="1"/>
          <p:nvPr/>
        </p:nvSpPr>
        <p:spPr>
          <a:xfrm>
            <a:off x="4554336" y="2492168"/>
            <a:ext cx="293204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</a:pPr>
            <a:r>
              <a:rPr lang="es-BO" b="1" dirty="0">
                <a:solidFill>
                  <a:schemeClr val="accent5">
                    <a:lumMod val="75000"/>
                  </a:schemeClr>
                </a:solidFill>
              </a:rPr>
              <a:t>Lentitud en el diagnostico </a:t>
            </a:r>
            <a:r>
              <a:rPr lang="es-BO" dirty="0">
                <a:solidFill>
                  <a:schemeClr val="accent5">
                    <a:lumMod val="75000"/>
                  </a:schemeClr>
                </a:solidFill>
              </a:rPr>
              <a:t>– entre 6 meses y 2 años desde el inicio de síntomas</a:t>
            </a:r>
            <a:r>
              <a:rPr lang="es-BO" baseline="30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s-BO" sz="1200" baseline="30000" dirty="0">
              <a:solidFill>
                <a:schemeClr val="accent5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AB0EAC-F8BD-6F8E-7552-6C639C9D2214}"/>
              </a:ext>
            </a:extLst>
          </p:cNvPr>
          <p:cNvSpPr/>
          <p:nvPr/>
        </p:nvSpPr>
        <p:spPr>
          <a:xfrm>
            <a:off x="8255769" y="2410395"/>
            <a:ext cx="3074400" cy="1342898"/>
          </a:xfrm>
          <a:prstGeom prst="roundRect">
            <a:avLst/>
          </a:prstGeom>
          <a:noFill/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800">
                <a:solidFill>
                  <a:schemeClr val="bg1"/>
                </a:solidFill>
              </a:rPr>
              <a:t>Baja incidencia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>
                <a:solidFill>
                  <a:schemeClr val="bg1"/>
                </a:solidFill>
              </a:rPr>
              <a:t>(&lt;5casos/10.000habitantes)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7.000-12.000 pacientes 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en España</a:t>
            </a:r>
            <a:r>
              <a:rPr lang="en-GB" baseline="30000">
                <a:solidFill>
                  <a:schemeClr val="bg1"/>
                </a:solidFill>
                <a:latin typeface="inherit"/>
              </a:rPr>
              <a:t>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39E29-6A9F-1DF0-7425-D8FAA1DCB03D}"/>
              </a:ext>
            </a:extLst>
          </p:cNvPr>
          <p:cNvSpPr txBox="1"/>
          <p:nvPr/>
        </p:nvSpPr>
        <p:spPr>
          <a:xfrm>
            <a:off x="8326948" y="2518232"/>
            <a:ext cx="293204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algn="just">
              <a:spcBef>
                <a:spcPct val="20000"/>
              </a:spcBef>
              <a:spcAft>
                <a:spcPts val="600"/>
              </a:spcAft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s-SV" b="1" dirty="0"/>
              <a:t>Mal pronóstico </a:t>
            </a:r>
            <a:r>
              <a:rPr lang="es-SV" dirty="0"/>
              <a:t>(peor que en la mayoría de tipos de cáncer) supervivencia media entre 2-5 años</a:t>
            </a:r>
            <a:r>
              <a:rPr lang="es-SV" baseline="30000" dirty="0"/>
              <a:t>3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D3C729A-6F24-6E73-C143-B1ABE9AED507}"/>
              </a:ext>
            </a:extLst>
          </p:cNvPr>
          <p:cNvSpPr txBox="1">
            <a:spLocks/>
          </p:cNvSpPr>
          <p:nvPr/>
        </p:nvSpPr>
        <p:spPr>
          <a:xfrm>
            <a:off x="405345" y="609794"/>
            <a:ext cx="6806488" cy="7921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UY" sz="3600" b="1">
                <a:solidFill>
                  <a:srgbClr val="44C1A3"/>
                </a:solidFill>
              </a:rPr>
              <a:t>Porque es tan importante?</a:t>
            </a:r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45" y="609794"/>
            <a:ext cx="4795920" cy="79214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600" b="1" dirty="0">
                <a:solidFill>
                  <a:srgbClr val="44C1A3"/>
                </a:solidFill>
              </a:rPr>
              <a:t>NUESTRA SOLUCIÓN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FEAD62-7BDF-1E86-A061-4DE5AB58A2A4}"/>
              </a:ext>
            </a:extLst>
          </p:cNvPr>
          <p:cNvSpPr txBox="1">
            <a:spLocks/>
          </p:cNvSpPr>
          <p:nvPr/>
        </p:nvSpPr>
        <p:spPr>
          <a:xfrm>
            <a:off x="430745" y="1258279"/>
            <a:ext cx="11174068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 dirty="0" err="1">
                <a:solidFill>
                  <a:srgbClr val="404040"/>
                </a:solidFill>
                <a:latin typeface="Gill Sans MT"/>
                <a:cs typeface="Arial"/>
              </a:rPr>
              <a:t>LungHelp</a:t>
            </a:r>
            <a:r>
              <a:rPr lang="es-DO" dirty="0">
                <a:solidFill>
                  <a:srgbClr val="404040"/>
                </a:solidFill>
                <a:latin typeface="Gill Sans MT"/>
                <a:cs typeface="Arial"/>
              </a:rPr>
              <a:t> es una app que </a:t>
            </a:r>
            <a:r>
              <a:rPr lang="es-DO" u="sng" dirty="0">
                <a:solidFill>
                  <a:srgbClr val="404040"/>
                </a:solidFill>
                <a:latin typeface="Gill Sans MT"/>
                <a:cs typeface="Arial"/>
              </a:rPr>
              <a:t>se integra en los sistemas del hospital</a:t>
            </a:r>
            <a:r>
              <a:rPr lang="es-DO" dirty="0">
                <a:solidFill>
                  <a:srgbClr val="404040"/>
                </a:solidFill>
                <a:latin typeface="Gill Sans MT"/>
                <a:cs typeface="Arial"/>
              </a:rPr>
              <a:t> para: </a:t>
            </a:r>
            <a:endParaRPr lang="es-DO"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559A42-72B2-65B2-76E9-E45AC64C53A4}"/>
              </a:ext>
            </a:extLst>
          </p:cNvPr>
          <p:cNvSpPr/>
          <p:nvPr/>
        </p:nvSpPr>
        <p:spPr>
          <a:xfrm>
            <a:off x="827567" y="2534743"/>
            <a:ext cx="3074400" cy="101860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dirty="0">
                <a:solidFill>
                  <a:srgbClr val="44C1A3"/>
                </a:solidFill>
              </a:rPr>
              <a:t>Acelerar el diagnostico en fases iniciales con 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6968FC-0D95-4A99-500F-CEC93F8ADBAF}"/>
              </a:ext>
            </a:extLst>
          </p:cNvPr>
          <p:cNvSpPr/>
          <p:nvPr/>
        </p:nvSpPr>
        <p:spPr>
          <a:xfrm>
            <a:off x="4610067" y="2534743"/>
            <a:ext cx="3074400" cy="1018605"/>
          </a:xfrm>
          <a:prstGeom prst="roundRect">
            <a:avLst/>
          </a:prstGeom>
          <a:noFill/>
          <a:ln w="38100">
            <a:solidFill>
              <a:srgbClr val="99C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rgbClr val="44C1A3"/>
                </a:solidFill>
              </a:rPr>
              <a:t>Recoger automáticamente los datos de la historia médica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43D690-B64F-52AC-99D7-CB535CE1E128}"/>
              </a:ext>
            </a:extLst>
          </p:cNvPr>
          <p:cNvSpPr/>
          <p:nvPr/>
        </p:nvSpPr>
        <p:spPr>
          <a:xfrm>
            <a:off x="8508984" y="2534743"/>
            <a:ext cx="2971866" cy="1018605"/>
          </a:xfrm>
          <a:prstGeom prst="roundRect">
            <a:avLst/>
          </a:prstGeom>
          <a:noFill/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endParaRPr lang="es-ES" dirty="0">
              <a:solidFill>
                <a:srgbClr val="44C1A3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5BEF96-E129-D459-3DCA-D45FA9C99AD6}"/>
              </a:ext>
            </a:extLst>
          </p:cNvPr>
          <p:cNvSpPr txBox="1"/>
          <p:nvPr/>
        </p:nvSpPr>
        <p:spPr>
          <a:xfrm>
            <a:off x="8544198" y="2576504"/>
            <a:ext cx="29027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44C1A3"/>
                </a:solidFill>
              </a:rPr>
              <a:t>Diagnóstico precoz </a:t>
            </a:r>
            <a:r>
              <a:rPr lang="es-ES">
                <a:solidFill>
                  <a:srgbClr val="44C1A3"/>
                </a:solidFill>
              </a:rPr>
              <a:t>con IA </a:t>
            </a:r>
            <a:r>
              <a:rPr lang="es-ES" dirty="0">
                <a:solidFill>
                  <a:srgbClr val="44C1A3"/>
                </a:solidFill>
              </a:rPr>
              <a:t>que </a:t>
            </a:r>
            <a:r>
              <a:rPr lang="es-ES">
                <a:solidFill>
                  <a:srgbClr val="44C1A3"/>
                </a:solidFill>
              </a:rPr>
              <a:t>mejora</a:t>
            </a:r>
            <a:r>
              <a:rPr lang="es-ES" dirty="0">
                <a:solidFill>
                  <a:srgbClr val="44C1A3"/>
                </a:solidFill>
              </a:rPr>
              <a:t> el pronóstico del paciente</a:t>
            </a:r>
            <a:endParaRPr lang="es-E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72FE4F-4908-CAE3-009B-F576CBB6B6B5}"/>
              </a:ext>
            </a:extLst>
          </p:cNvPr>
          <p:cNvSpPr txBox="1">
            <a:spLocks/>
          </p:cNvSpPr>
          <p:nvPr/>
        </p:nvSpPr>
        <p:spPr>
          <a:xfrm>
            <a:off x="3282956" y="5664227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 dirty="0">
                <a:solidFill>
                  <a:srgbClr val="404040"/>
                </a:solidFill>
                <a:latin typeface="Gill Sans MT"/>
                <a:cs typeface="Arial"/>
              </a:rPr>
              <a:t>Software as a </a:t>
            </a:r>
            <a:r>
              <a:rPr lang="es-DO" b="1" dirty="0" err="1">
                <a:solidFill>
                  <a:srgbClr val="404040"/>
                </a:solidFill>
                <a:latin typeface="Gill Sans MT"/>
                <a:cs typeface="Arial"/>
              </a:rPr>
              <a:t>Service</a:t>
            </a:r>
            <a:r>
              <a:rPr lang="es-DO" b="1" dirty="0">
                <a:solidFill>
                  <a:srgbClr val="404040"/>
                </a:solidFill>
                <a:latin typeface="Gill Sans MT"/>
                <a:cs typeface="Arial"/>
              </a:rPr>
              <a:t> (SaaS) </a:t>
            </a:r>
            <a:r>
              <a:rPr lang="es-DO" dirty="0">
                <a:solidFill>
                  <a:srgbClr val="404040"/>
                </a:solidFill>
                <a:latin typeface="Gill Sans MT"/>
                <a:cs typeface="Arial"/>
              </a:rPr>
              <a:t>con un modelo de suscripción con constantes mejoras</a:t>
            </a:r>
            <a:endParaRPr lang="es-DO" dirty="0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94CD5-5878-92C8-5910-167D0EED7F2A}"/>
              </a:ext>
            </a:extLst>
          </p:cNvPr>
          <p:cNvSpPr txBox="1"/>
          <p:nvPr/>
        </p:nvSpPr>
        <p:spPr>
          <a:xfrm>
            <a:off x="827567" y="2144974"/>
            <a:ext cx="307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44C1A3"/>
                </a:solidFill>
                <a:latin typeface="Gill Sans MT"/>
                <a:cs typeface="Arial"/>
              </a:rPr>
              <a:t>AHORRO DE TIEMPO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2976C-04B2-6AFC-DA8A-62990EC263FA}"/>
              </a:ext>
            </a:extLst>
          </p:cNvPr>
          <p:cNvSpPr txBox="1"/>
          <p:nvPr/>
        </p:nvSpPr>
        <p:spPr>
          <a:xfrm>
            <a:off x="4610066" y="2144974"/>
            <a:ext cx="307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99CB38"/>
                </a:solidFill>
                <a:latin typeface="Gill Sans MT"/>
                <a:cs typeface="Arial"/>
              </a:rPr>
              <a:t>INTEGRACIÓN</a:t>
            </a:r>
            <a:endParaRPr lang="en-GB" b="1">
              <a:solidFill>
                <a:srgbClr val="99CB3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C6AB7-348B-E85B-193A-4AFCF0BDE1CA}"/>
              </a:ext>
            </a:extLst>
          </p:cNvPr>
          <p:cNvSpPr txBox="1"/>
          <p:nvPr/>
        </p:nvSpPr>
        <p:spPr>
          <a:xfrm>
            <a:off x="8392564" y="2131736"/>
            <a:ext cx="3212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44C1A3"/>
                </a:solidFill>
                <a:latin typeface="Gill Sans MT"/>
                <a:cs typeface="Arial"/>
              </a:rPr>
              <a:t>MEJOR PRONÓSTICO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1E1BB1E-CF5C-F948-43EC-4CE626BBD169}"/>
              </a:ext>
            </a:extLst>
          </p:cNvPr>
          <p:cNvSpPr/>
          <p:nvPr/>
        </p:nvSpPr>
        <p:spPr>
          <a:xfrm>
            <a:off x="598305" y="5930150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solidFill>
                  <a:srgbClr val="44C1A3"/>
                </a:solidFill>
              </a:rPr>
              <a:t>Negocio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DEAFAE-67C7-3411-DC83-2FEE4F98A473}"/>
              </a:ext>
            </a:extLst>
          </p:cNvPr>
          <p:cNvSpPr/>
          <p:nvPr/>
        </p:nvSpPr>
        <p:spPr>
          <a:xfrm>
            <a:off x="598305" y="5155786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solidFill>
                  <a:srgbClr val="44C1A3"/>
                </a:solidFill>
              </a:rPr>
              <a:t>Paciente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196F36-9CE6-EF7E-0998-9625D9D01830}"/>
              </a:ext>
            </a:extLst>
          </p:cNvPr>
          <p:cNvSpPr/>
          <p:nvPr/>
        </p:nvSpPr>
        <p:spPr>
          <a:xfrm>
            <a:off x="598305" y="4381422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solidFill>
                  <a:srgbClr val="44C1A3"/>
                </a:solidFill>
              </a:rPr>
              <a:t>Professional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79546A-C9C9-61CB-0AD3-99CBBCA4F6C3}"/>
              </a:ext>
            </a:extLst>
          </p:cNvPr>
          <p:cNvSpPr txBox="1">
            <a:spLocks/>
          </p:cNvSpPr>
          <p:nvPr/>
        </p:nvSpPr>
        <p:spPr>
          <a:xfrm>
            <a:off x="3282956" y="4897767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Mejor pronóstico para el paciente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gracias a</a:t>
            </a:r>
            <a:r>
              <a:rPr lang="es-DO" dirty="0">
                <a:solidFill>
                  <a:srgbClr val="404040"/>
                </a:solidFill>
                <a:latin typeface="Gill Sans MT"/>
                <a:cs typeface="Arial"/>
              </a:rPr>
              <a:t> 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un diagnóstico precoz</a:t>
            </a:r>
            <a:endParaRPr lang="es-DO">
              <a:cs typeface="Arial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528FBE-41BA-64FA-406A-7960747CD23F}"/>
              </a:ext>
            </a:extLst>
          </p:cNvPr>
          <p:cNvSpPr txBox="1">
            <a:spLocks/>
          </p:cNvSpPr>
          <p:nvPr/>
        </p:nvSpPr>
        <p:spPr>
          <a:xfrm>
            <a:off x="3282956" y="4123671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Soporte al profesional sanitario 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acelerando el diagnóstico sin requerir tiempo adicional gracias a la integración en el sistema del hospital </a:t>
            </a: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  </a:t>
            </a:r>
            <a:endParaRPr lang="es-DO" b="1">
              <a:cs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F1AF51-FDDD-A794-1667-86A24BA6BC58}"/>
              </a:ext>
            </a:extLst>
          </p:cNvPr>
          <p:cNvCxnSpPr/>
          <p:nvPr/>
        </p:nvCxnSpPr>
        <p:spPr>
          <a:xfrm>
            <a:off x="598305" y="3856383"/>
            <a:ext cx="110065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Graphic 26" descr="Doctor male with solid fill">
            <a:extLst>
              <a:ext uri="{FF2B5EF4-FFF2-40B4-BE49-F238E27FC236}">
                <a16:creationId xmlns:a16="http://schemas.microsoft.com/office/drawing/2014/main" id="{B20C8474-2502-5BF3-6638-16E1ADD2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4" y="4037676"/>
            <a:ext cx="914400" cy="914400"/>
          </a:xfrm>
          <a:prstGeom prst="rect">
            <a:avLst/>
          </a:prstGeom>
        </p:spPr>
      </p:pic>
      <p:pic>
        <p:nvPicPr>
          <p:cNvPr id="29" name="Graphic 28" descr="Doctor female with solid fill">
            <a:extLst>
              <a:ext uri="{FF2B5EF4-FFF2-40B4-BE49-F238E27FC236}">
                <a16:creationId xmlns:a16="http://schemas.microsoft.com/office/drawing/2014/main" id="{FE389FA3-900A-0E21-B563-743154C19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978" y="4188185"/>
            <a:ext cx="914400" cy="914400"/>
          </a:xfrm>
          <a:prstGeom prst="rect">
            <a:avLst/>
          </a:prstGeom>
        </p:spPr>
      </p:pic>
      <p:pic>
        <p:nvPicPr>
          <p:cNvPr id="31" name="Graphic 30" descr="Male profile with solid fill">
            <a:extLst>
              <a:ext uri="{FF2B5EF4-FFF2-40B4-BE49-F238E27FC236}">
                <a16:creationId xmlns:a16="http://schemas.microsoft.com/office/drawing/2014/main" id="{0426D53C-529A-FF25-CC5C-2A49551E2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231" y="5084876"/>
            <a:ext cx="776147" cy="776147"/>
          </a:xfrm>
          <a:prstGeom prst="rect">
            <a:avLst/>
          </a:prstGeom>
        </p:spPr>
      </p:pic>
      <p:pic>
        <p:nvPicPr>
          <p:cNvPr id="33" name="Graphic 32" descr="Business Growth with solid fill">
            <a:extLst>
              <a:ext uri="{FF2B5EF4-FFF2-40B4-BE49-F238E27FC236}">
                <a16:creationId xmlns:a16="http://schemas.microsoft.com/office/drawing/2014/main" id="{88B5D105-D482-62FD-B3E1-E73A4FF4B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612" y="5835507"/>
            <a:ext cx="789001" cy="7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4477-87C2-A40B-C3A5-6E13F142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EE42-E908-C1CA-F6E2-CC2DD72A2B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es-PR" sz="3200" b="1" dirty="0"/>
              <a:t>Solución con inteligencia artificial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1C78F-6D96-EF1F-2E9A-BC8E5BFFF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Solución hecha por personas para personas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051463-7E5A-54FF-FE00-233DBC592F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33" name="Date Placeholder 6">
            <a:extLst>
              <a:ext uri="{FF2B5EF4-FFF2-40B4-BE49-F238E27FC236}">
                <a16:creationId xmlns:a16="http://schemas.microsoft.com/office/drawing/2014/main" id="{A156873C-18A9-55ED-1E17-4F85E2B8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>
            <a:extLst>
              <a:ext uri="{FF2B5EF4-FFF2-40B4-BE49-F238E27FC236}">
                <a16:creationId xmlns:a16="http://schemas.microsoft.com/office/drawing/2014/main" id="{7F47CADA-8AC9-B617-9819-CD90AFC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CC002-5520-E68A-59A3-8D8810B2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1" b="24745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D75989-3751-21B1-63D1-3057B63396EB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  <p:pic>
        <p:nvPicPr>
          <p:cNvPr id="10" name="Picture 4" descr="African nurse in uniform talking during day visit to old patient  grandfather. Caring caregiver hold hand of 80s senior elderly man people  having pleasant conversation. foto de Stock | Adobe Stock">
            <a:extLst>
              <a:ext uri="{FF2B5EF4-FFF2-40B4-BE49-F238E27FC236}">
                <a16:creationId xmlns:a16="http://schemas.microsoft.com/office/drawing/2014/main" id="{D73398DB-6D41-979E-2762-631E45879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t="6119" b="7167"/>
          <a:stretch/>
        </p:blipFill>
        <p:spPr bwMode="auto">
          <a:xfrm>
            <a:off x="6260893" y="3081528"/>
            <a:ext cx="5486400" cy="33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72C6AF2-1F17-896D-7991-7D6B4E4FAE96}"/>
              </a:ext>
            </a:extLst>
          </p:cNvPr>
          <p:cNvSpPr/>
          <p:nvPr/>
        </p:nvSpPr>
        <p:spPr>
          <a:xfrm>
            <a:off x="7756732" y="4053939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672C91-14A8-3A45-3EBA-9334A9D79B94}"/>
              </a:ext>
            </a:extLst>
          </p:cNvPr>
          <p:cNvSpPr/>
          <p:nvPr/>
        </p:nvSpPr>
        <p:spPr>
          <a:xfrm>
            <a:off x="5301938" y="4053939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0E81F6-40E9-93A6-BF40-3BBF31E53CC9}"/>
              </a:ext>
            </a:extLst>
          </p:cNvPr>
          <p:cNvSpPr/>
          <p:nvPr/>
        </p:nvSpPr>
        <p:spPr>
          <a:xfrm>
            <a:off x="2749408" y="4061842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FE51A80-04EF-E7FA-EA57-9ED8953960F3}"/>
              </a:ext>
            </a:extLst>
          </p:cNvPr>
          <p:cNvSpPr/>
          <p:nvPr/>
        </p:nvSpPr>
        <p:spPr>
          <a:xfrm>
            <a:off x="2393342" y="4947854"/>
            <a:ext cx="7800230" cy="338555"/>
          </a:xfrm>
          <a:prstGeom prst="rightArrow">
            <a:avLst/>
          </a:prstGeom>
          <a:solidFill>
            <a:schemeClr val="bg1">
              <a:alpha val="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67660B-655A-FADA-282D-87AFFDFB8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1939" y="5853008"/>
            <a:ext cx="2145416" cy="68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 err="1"/>
              <a:t>Minimizar</a:t>
            </a:r>
            <a:r>
              <a:rPr lang="en-GB" sz="1200" dirty="0"/>
              <a:t> </a:t>
            </a:r>
            <a:r>
              <a:rPr lang="en-GB" sz="1200" dirty="0" err="1"/>
              <a:t>Falsos</a:t>
            </a:r>
            <a:r>
              <a:rPr lang="en-GB" sz="1200" dirty="0"/>
              <a:t> </a:t>
            </a:r>
            <a:r>
              <a:rPr lang="en-GB" sz="1200" dirty="0" err="1"/>
              <a:t>Negativos</a:t>
            </a:r>
            <a:r>
              <a:rPr lang="en-GB" sz="1200" dirty="0"/>
              <a:t> y </a:t>
            </a:r>
            <a:r>
              <a:rPr lang="en-GB" sz="1200" dirty="0" err="1"/>
              <a:t>tener</a:t>
            </a:r>
            <a:r>
              <a:rPr lang="en-GB" sz="1200" dirty="0"/>
              <a:t> </a:t>
            </a:r>
            <a:r>
              <a:rPr lang="en-GB" sz="1200" dirty="0" err="1"/>
              <a:t>en</a:t>
            </a:r>
            <a:r>
              <a:rPr lang="en-GB" sz="1200" dirty="0"/>
              <a:t> </a:t>
            </a:r>
            <a:r>
              <a:rPr lang="en-GB" sz="1200" dirty="0" err="1"/>
              <a:t>cuenta</a:t>
            </a:r>
            <a:endParaRPr lang="en-GB" sz="1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61E664-301A-167D-754D-2A1A246B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3513" y="1915485"/>
            <a:ext cx="1739219" cy="553373"/>
          </a:xfrm>
        </p:spPr>
        <p:txBody>
          <a:bodyPr/>
          <a:lstStyle/>
          <a:p>
            <a:r>
              <a:rPr lang="es-ES_tradnl" b="1" dirty="0">
                <a:solidFill>
                  <a:srgbClr val="44C1A3"/>
                </a:solidFill>
              </a:rPr>
              <a:t>Información del Paciente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420DCF-E20F-6B7B-452D-545614C13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30242" y="1546601"/>
            <a:ext cx="3200400" cy="1425411"/>
          </a:xfrm>
        </p:spPr>
        <p:txBody>
          <a:bodyPr>
            <a:normAutofit fontScale="85000" lnSpcReduction="10000"/>
          </a:bodyPr>
          <a:lstStyle/>
          <a:p>
            <a:pPr marL="305435" indent="-305435"/>
            <a:r>
              <a:rPr lang="en-GB" dirty="0" err="1"/>
              <a:t>Edad</a:t>
            </a:r>
            <a:endParaRPr lang="en-GB" dirty="0"/>
          </a:p>
          <a:p>
            <a:pPr marL="305435" indent="-305435"/>
            <a:r>
              <a:rPr lang="en-GB" dirty="0" err="1"/>
              <a:t>Sexo</a:t>
            </a:r>
            <a:endParaRPr lang="en-GB" dirty="0"/>
          </a:p>
          <a:p>
            <a:pPr marL="305435" indent="-305435"/>
            <a:r>
              <a:rPr lang="en-GB" dirty="0" err="1"/>
              <a:t>Fumador</a:t>
            </a:r>
            <a:r>
              <a:rPr lang="en-GB" dirty="0"/>
              <a:t>/Ex-</a:t>
            </a:r>
            <a:r>
              <a:rPr lang="en-GB" dirty="0" err="1"/>
              <a:t>fumador</a:t>
            </a:r>
            <a:r>
              <a:rPr lang="en-GB" dirty="0"/>
              <a:t>/No </a:t>
            </a:r>
            <a:r>
              <a:rPr lang="en-GB" dirty="0" err="1"/>
              <a:t>fumador</a:t>
            </a:r>
            <a:endParaRPr lang="en-GB" dirty="0"/>
          </a:p>
          <a:p>
            <a:pPr marL="305435" indent="-305435"/>
            <a:r>
              <a:rPr lang="en-GB" dirty="0"/>
              <a:t>FVC – </a:t>
            </a:r>
            <a:r>
              <a:rPr lang="en-GB" dirty="0" err="1"/>
              <a:t>Espirometría</a:t>
            </a:r>
            <a:r>
              <a:rPr lang="en-GB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8ECB8D-D2E7-4983-AF54-AE4E99AF4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861" y="1926938"/>
            <a:ext cx="1664718" cy="553373"/>
          </a:xfrm>
        </p:spPr>
        <p:txBody>
          <a:bodyPr/>
          <a:lstStyle/>
          <a:p>
            <a:r>
              <a:rPr lang="en-GB" b="1" dirty="0">
                <a:solidFill>
                  <a:srgbClr val="44C1A3"/>
                </a:solidFill>
              </a:rPr>
              <a:t>TAC del </a:t>
            </a:r>
            <a:r>
              <a:rPr lang="en-GB" b="1" dirty="0" err="1">
                <a:solidFill>
                  <a:srgbClr val="44C1A3"/>
                </a:solidFill>
              </a:rPr>
              <a:t>Paciente</a:t>
            </a:r>
            <a:endParaRPr lang="en-GB" b="1" dirty="0">
              <a:solidFill>
                <a:srgbClr val="44C1A3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144E9C-BF04-560D-31F5-EF3431E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/>
          <a:lstStyle/>
          <a:p>
            <a:r>
              <a:rPr lang="en-GB" b="1" dirty="0"/>
              <a:t>INPUT Data </a:t>
            </a:r>
            <a:r>
              <a:rPr lang="en-GB" sz="1600" dirty="0"/>
              <a:t>(Kaggle)</a:t>
            </a:r>
            <a:r>
              <a:rPr lang="en-GB" sz="1600" baseline="30000"/>
              <a:t> 5</a:t>
            </a:r>
          </a:p>
        </p:txBody>
      </p:sp>
      <p:pic>
        <p:nvPicPr>
          <p:cNvPr id="3074" name="Picture 2" descr="A classification of pulmonary nodules by CT scan - ecancer">
            <a:extLst>
              <a:ext uri="{FF2B5EF4-FFF2-40B4-BE49-F238E27FC236}">
                <a16:creationId xmlns:a16="http://schemas.microsoft.com/office/drawing/2014/main" id="{447015B5-58E6-DD82-12A6-08D4B6ED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56" y="1480197"/>
            <a:ext cx="2065626" cy="1414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4D3221-AAC0-DF97-D940-BC8FD2196C96}"/>
              </a:ext>
            </a:extLst>
          </p:cNvPr>
          <p:cNvSpPr/>
          <p:nvPr/>
        </p:nvSpPr>
        <p:spPr>
          <a:xfrm>
            <a:off x="873091" y="1349014"/>
            <a:ext cx="10888566" cy="167666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F451DEA4-9F7C-36F1-9770-8415E595FEBF}"/>
              </a:ext>
            </a:extLst>
          </p:cNvPr>
          <p:cNvSpPr txBox="1">
            <a:spLocks/>
          </p:cNvSpPr>
          <p:nvPr/>
        </p:nvSpPr>
        <p:spPr>
          <a:xfrm>
            <a:off x="581192" y="3126949"/>
            <a:ext cx="708879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/>
              <a:t>AI Solution 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EB3CB4-FFD7-9124-F799-36A8DC08B30B}"/>
              </a:ext>
            </a:extLst>
          </p:cNvPr>
          <p:cNvSpPr/>
          <p:nvPr/>
        </p:nvSpPr>
        <p:spPr>
          <a:xfrm>
            <a:off x="874644" y="3879818"/>
            <a:ext cx="10888566" cy="264053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8CEC61-44AF-9EF2-E402-276032124561}"/>
              </a:ext>
            </a:extLst>
          </p:cNvPr>
          <p:cNvSpPr/>
          <p:nvPr/>
        </p:nvSpPr>
        <p:spPr>
          <a:xfrm>
            <a:off x="1055283" y="4865848"/>
            <a:ext cx="1232681" cy="49675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Kaggle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76E08-1D04-8F0E-9483-3729A1D37257}"/>
              </a:ext>
            </a:extLst>
          </p:cNvPr>
          <p:cNvSpPr txBox="1"/>
          <p:nvPr/>
        </p:nvSpPr>
        <p:spPr>
          <a:xfrm>
            <a:off x="2735656" y="4044481"/>
            <a:ext cx="2214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 dirty="0"/>
              <a:t>Computer Vision Model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BF5C0-86AF-1BF4-1128-8264D91FE5E7}"/>
              </a:ext>
            </a:extLst>
          </p:cNvPr>
          <p:cNvSpPr txBox="1"/>
          <p:nvPr/>
        </p:nvSpPr>
        <p:spPr>
          <a:xfrm>
            <a:off x="5319892" y="4038216"/>
            <a:ext cx="2145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 dirty="0"/>
              <a:t>Classification Model</a:t>
            </a: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6F28AC66-C3C0-FAFF-8E0C-9C0B6F2C6199}"/>
              </a:ext>
            </a:extLst>
          </p:cNvPr>
          <p:cNvSpPr/>
          <p:nvPr/>
        </p:nvSpPr>
        <p:spPr>
          <a:xfrm>
            <a:off x="5590895" y="4925629"/>
            <a:ext cx="1426960" cy="459451"/>
          </a:xfrm>
          <a:prstGeom prst="flowChart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LGBM</a:t>
            </a:r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26AE298B-E7F6-17E7-5525-B0470128D3FE}"/>
              </a:ext>
            </a:extLst>
          </p:cNvPr>
          <p:cNvSpPr/>
          <p:nvPr/>
        </p:nvSpPr>
        <p:spPr>
          <a:xfrm>
            <a:off x="8177670" y="4903154"/>
            <a:ext cx="1426960" cy="459451"/>
          </a:xfrm>
          <a:prstGeom prst="flowChart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Llama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22EE38-5CBA-5030-1E3F-9D4B26A6025E}"/>
              </a:ext>
            </a:extLst>
          </p:cNvPr>
          <p:cNvSpPr txBox="1"/>
          <p:nvPr/>
        </p:nvSpPr>
        <p:spPr>
          <a:xfrm>
            <a:off x="7733834" y="4063657"/>
            <a:ext cx="2168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 dirty="0"/>
              <a:t>LLM Model</a:t>
            </a:r>
          </a:p>
        </p:txBody>
      </p:sp>
      <p:sp>
        <p:nvSpPr>
          <p:cNvPr id="35" name="Flowchart: Multidocument 34">
            <a:extLst>
              <a:ext uri="{FF2B5EF4-FFF2-40B4-BE49-F238E27FC236}">
                <a16:creationId xmlns:a16="http://schemas.microsoft.com/office/drawing/2014/main" id="{3CB568C9-7A01-0B5C-7D5B-9A8A0EBA0DAF}"/>
              </a:ext>
            </a:extLst>
          </p:cNvPr>
          <p:cNvSpPr/>
          <p:nvPr/>
        </p:nvSpPr>
        <p:spPr>
          <a:xfrm>
            <a:off x="3020110" y="4661479"/>
            <a:ext cx="1534601" cy="874643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 CV models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573D429A-6BE2-E280-14C5-720437840C13}"/>
              </a:ext>
            </a:extLst>
          </p:cNvPr>
          <p:cNvSpPr txBox="1">
            <a:spLocks/>
          </p:cNvSpPr>
          <p:nvPr/>
        </p:nvSpPr>
        <p:spPr>
          <a:xfrm>
            <a:off x="2849148" y="5853008"/>
            <a:ext cx="1969342" cy="761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DO" sz="1200" dirty="0"/>
              <a:t>Varios modelos para tener menor variabilidad</a:t>
            </a:r>
            <a:endParaRPr lang="es-DO" sz="1100" i="1" dirty="0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E1143F29-4290-A4A5-772A-9175A6DBC3DE}"/>
              </a:ext>
            </a:extLst>
          </p:cNvPr>
          <p:cNvSpPr txBox="1">
            <a:spLocks/>
          </p:cNvSpPr>
          <p:nvPr/>
        </p:nvSpPr>
        <p:spPr>
          <a:xfrm>
            <a:off x="7751075" y="5751541"/>
            <a:ext cx="2151074" cy="6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sz="1100" dirty="0" err="1"/>
              <a:t>Resultado</a:t>
            </a:r>
            <a:r>
              <a:rPr lang="en-GB" sz="1100" dirty="0"/>
              <a:t> que </a:t>
            </a:r>
            <a:r>
              <a:rPr lang="en-GB" sz="1100" dirty="0" err="1"/>
              <a:t>tiene</a:t>
            </a:r>
            <a:r>
              <a:rPr lang="en-GB" sz="1100" dirty="0"/>
              <a:t> 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cuenta</a:t>
            </a:r>
            <a:r>
              <a:rPr lang="en-GB" sz="1100" dirty="0"/>
              <a:t> </a:t>
            </a:r>
            <a:r>
              <a:rPr lang="en-GB" sz="1100" dirty="0" err="1"/>
              <a:t>el</a:t>
            </a:r>
            <a:r>
              <a:rPr lang="en-GB" sz="1100" dirty="0"/>
              <a:t> </a:t>
            </a:r>
            <a:r>
              <a:rPr lang="en-GB" sz="1100" dirty="0" err="1"/>
              <a:t>paciente</a:t>
            </a:r>
            <a:r>
              <a:rPr lang="en-GB" sz="1100" dirty="0"/>
              <a:t> y la imagen, </a:t>
            </a:r>
            <a:r>
              <a:rPr lang="en-GB" sz="1100" dirty="0" err="1"/>
              <a:t>creando</a:t>
            </a:r>
            <a:r>
              <a:rPr lang="en-GB" sz="1100" dirty="0"/>
              <a:t> un </a:t>
            </a:r>
            <a:r>
              <a:rPr lang="en-GB" sz="1100" dirty="0" err="1"/>
              <a:t>reporte</a:t>
            </a:r>
            <a:r>
              <a:rPr lang="en-GB" sz="1100" dirty="0"/>
              <a:t> </a:t>
            </a:r>
            <a:r>
              <a:rPr lang="en-GB" sz="1100" dirty="0" err="1"/>
              <a:t>detallado</a:t>
            </a:r>
            <a:endParaRPr lang="en-GB" sz="11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864C12D-6F1A-39F3-DB36-FB309317636D}"/>
              </a:ext>
            </a:extLst>
          </p:cNvPr>
          <p:cNvSpPr/>
          <p:nvPr/>
        </p:nvSpPr>
        <p:spPr>
          <a:xfrm>
            <a:off x="10381744" y="4758084"/>
            <a:ext cx="1222207" cy="3274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Vision General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10BE06-A8C4-C130-CAA9-D1A11DD77701}"/>
              </a:ext>
            </a:extLst>
          </p:cNvPr>
          <p:cNvSpPr/>
          <p:nvPr/>
        </p:nvSpPr>
        <p:spPr>
          <a:xfrm>
            <a:off x="10395460" y="5221373"/>
            <a:ext cx="1222207" cy="3274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/>
              <a:t>Vision</a:t>
            </a:r>
            <a:r>
              <a:rPr lang="es-CO" sz="1200" dirty="0"/>
              <a:t> Paciente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D39320-595A-30A5-22CB-BEB5A785C87B}"/>
              </a:ext>
            </a:extLst>
          </p:cNvPr>
          <p:cNvSpPr txBox="1"/>
          <p:nvPr/>
        </p:nvSpPr>
        <p:spPr>
          <a:xfrm>
            <a:off x="10170674" y="4033041"/>
            <a:ext cx="1654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 dirty="0"/>
              <a:t>App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0D258-355D-2D98-B5A7-89FDEFB9585F}"/>
              </a:ext>
            </a:extLst>
          </p:cNvPr>
          <p:cNvSpPr txBox="1"/>
          <p:nvPr/>
        </p:nvSpPr>
        <p:spPr>
          <a:xfrm>
            <a:off x="1055283" y="5462772"/>
            <a:ext cx="16247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NI" sz="1200" dirty="0">
                <a:solidFill>
                  <a:srgbClr val="44C1A3"/>
                </a:solidFill>
              </a:rPr>
              <a:t>Positivos: </a:t>
            </a:r>
          </a:p>
          <a:p>
            <a:r>
              <a:rPr lang="es-NI" sz="1200" dirty="0"/>
              <a:t>FVC%</a:t>
            </a:r>
            <a:r>
              <a:rPr lang="es-NI" sz="1200"/>
              <a:t> </a:t>
            </a:r>
            <a:r>
              <a:rPr lang="es-NI" sz="1200">
                <a:ea typeface="+mn-lt"/>
                <a:cs typeface="+mn-lt"/>
              </a:rPr>
              <a:t>≤ </a:t>
            </a:r>
            <a:r>
              <a:rPr lang="es-NI" sz="1200" dirty="0"/>
              <a:t>70%</a:t>
            </a:r>
          </a:p>
          <a:p>
            <a:r>
              <a:rPr lang="es-NI" sz="1200" dirty="0">
                <a:solidFill>
                  <a:srgbClr val="44C1A3"/>
                </a:solidFill>
              </a:rPr>
              <a:t>Negativos:</a:t>
            </a:r>
          </a:p>
          <a:p>
            <a:r>
              <a:rPr lang="es-NI" sz="1200" dirty="0"/>
              <a:t>FVC% &gt; 70%</a:t>
            </a:r>
          </a:p>
          <a:p>
            <a:endParaRPr lang="es-NI" sz="1200" dirty="0"/>
          </a:p>
        </p:txBody>
      </p:sp>
    </p:spTree>
    <p:extLst>
      <p:ext uri="{BB962C8B-B14F-4D97-AF65-F5344CB8AC3E}">
        <p14:creationId xmlns:p14="http://schemas.microsoft.com/office/powerpoint/2010/main" val="24651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9F16-9B74-D261-405D-139C3954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DD0FD-CE15-6A43-53D8-2B85FE7A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MÁS INFORMACIÓN</a:t>
            </a:r>
            <a:r>
              <a:rPr lang="en-GB" b="0" kern="1200" cap="all">
                <a:latin typeface="+mj-lt"/>
                <a:ea typeface="+mj-ea"/>
                <a:cs typeface="+mj-cs"/>
              </a:rPr>
              <a:t> </a:t>
            </a:r>
            <a:r>
              <a:rPr lang="en-GB"/>
              <a:t>EN EL README </a:t>
            </a:r>
            <a:r>
              <a:rPr lang="en-GB" b="0" kern="1200" cap="all">
                <a:latin typeface="+mj-lt"/>
                <a:ea typeface="+mj-ea"/>
                <a:cs typeface="+mj-cs"/>
              </a:rPr>
              <a:t>(</a:t>
            </a:r>
            <a:r>
              <a:rPr lang="en-GB" b="0" kern="1200" cap="all" err="1">
                <a:latin typeface="+mj-lt"/>
                <a:ea typeface="+mj-ea"/>
                <a:cs typeface="+mj-cs"/>
              </a:rPr>
              <a:t>github</a:t>
            </a:r>
            <a:r>
              <a:rPr lang="en-GB" b="0" kern="1200" cap="all"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D445B2-9F06-B481-7336-93C456AB6600}"/>
              </a:ext>
            </a:extLst>
          </p:cNvPr>
          <p:cNvSpPr txBox="1">
            <a:spLocks/>
          </p:cNvSpPr>
          <p:nvPr/>
        </p:nvSpPr>
        <p:spPr>
          <a:xfrm>
            <a:off x="581193" y="2414788"/>
            <a:ext cx="3424138" cy="1850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GB" kern="1200" err="1">
                <a:latin typeface="+mn-lt"/>
                <a:ea typeface="+mn-ea"/>
                <a:cs typeface="+mn-cs"/>
              </a:rPr>
              <a:t>Descripción</a:t>
            </a:r>
            <a:r>
              <a:rPr lang="en-GB" kern="1200">
                <a:latin typeface="+mn-lt"/>
                <a:ea typeface="+mn-ea"/>
                <a:cs typeface="+mn-cs"/>
              </a:rPr>
              <a:t> del </a:t>
            </a:r>
            <a:r>
              <a:rPr lang="en-GB" kern="1200" err="1">
                <a:latin typeface="+mn-lt"/>
                <a:ea typeface="+mn-ea"/>
                <a:cs typeface="+mn-cs"/>
              </a:rPr>
              <a:t>proyecto</a:t>
            </a:r>
            <a:endParaRPr lang="en-US" err="1">
              <a:ea typeface="+mn-ea"/>
              <a:cs typeface="+mn-cs"/>
            </a:endParaRPr>
          </a:p>
          <a:p>
            <a:pPr marL="305435" indent="-305435"/>
            <a:r>
              <a:rPr lang="en-GB" kern="1200">
                <a:latin typeface="+mn-lt"/>
                <a:ea typeface="+mn-ea"/>
                <a:cs typeface="+mn-cs"/>
              </a:rPr>
              <a:t>Tutorial de </a:t>
            </a:r>
            <a:r>
              <a:rPr lang="en-GB" kern="1200" err="1">
                <a:latin typeface="+mn-lt"/>
                <a:ea typeface="+mn-ea"/>
                <a:cs typeface="+mn-cs"/>
              </a:rPr>
              <a:t>instalación</a:t>
            </a:r>
            <a:r>
              <a:rPr lang="en-GB" kern="1200">
                <a:latin typeface="+mn-lt"/>
                <a:ea typeface="+mn-ea"/>
                <a:cs typeface="+mn-cs"/>
              </a:rPr>
              <a:t> y deployment</a:t>
            </a:r>
            <a:endParaRPr lang="en-GB" kern="120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F910C-B2BF-89BD-0A1D-0374BF3B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3"/>
          <a:stretch/>
        </p:blipFill>
        <p:spPr>
          <a:xfrm>
            <a:off x="4242815" y="640080"/>
            <a:ext cx="3703320" cy="5751576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5A2886-805C-9FA9-1B89-893C9C51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4" r="19183"/>
          <a:stretch/>
        </p:blipFill>
        <p:spPr>
          <a:xfrm>
            <a:off x="8046720" y="640080"/>
            <a:ext cx="3703320" cy="5751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82966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63_TF45205285_Win32" id="{512915A2-2AB9-4EE3-80AA-D8F6366BE079}" vid="{B6D99418-21CE-40BE-AD04-F937B08DC4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33985-6DEC-4BB6-B360-FFFEFA02249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 title</Template>
  <TotalTime>194</TotalTime>
  <Words>733</Words>
  <Application>Microsoft Office PowerPoint</Application>
  <PresentationFormat>Widescreen</PresentationFormat>
  <Paragraphs>133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Gill Sans MT</vt:lpstr>
      <vt:lpstr>inherit</vt:lpstr>
      <vt:lpstr>NexusSansPro</vt:lpstr>
      <vt:lpstr>Wingdings 2</vt:lpstr>
      <vt:lpstr>DividendVTI</vt:lpstr>
      <vt:lpstr>LUNGHELP OPTIMIZANDO EL DIAGNÓSTICO PULMONAR  CON MULTIPLES MODELOS DE IA</vt:lpstr>
      <vt:lpstr>Agenda </vt:lpstr>
      <vt:lpstr>team</vt:lpstr>
      <vt:lpstr>OBJETIVO</vt:lpstr>
      <vt:lpstr>PowerPoint Presentation</vt:lpstr>
      <vt:lpstr>NUESTRA SOLUCIÓN</vt:lpstr>
      <vt:lpstr>Solución con inteligencia artificial</vt:lpstr>
      <vt:lpstr>INPUT Data (Kaggle) 5</vt:lpstr>
      <vt:lpstr>MÁS INFORMACIÓN EN EL README (github)</vt:lpstr>
      <vt:lpstr>APP Para personal medico</vt:lpstr>
      <vt:lpstr>APP</vt:lpstr>
      <vt:lpstr>Siguientes pasos</vt:lpstr>
      <vt:lpstr>Sources</vt:lpstr>
      <vt:lpstr>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LUNGHELP (CUALQUIER OTRO NOMBRE SIRVE) OPTIMIZANDO EL DIAGNÓSTICO PULMONAR CON IA COLABORATIVA</dc:title>
  <dc:creator>Jordi Sole Casaramona</dc:creator>
  <cp:lastModifiedBy>Jordi Sole Casaramona</cp:lastModifiedBy>
  <cp:revision>2</cp:revision>
  <dcterms:created xsi:type="dcterms:W3CDTF">2024-11-23T18:08:21Z</dcterms:created>
  <dcterms:modified xsi:type="dcterms:W3CDTF">2024-11-24T12:46:14Z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